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DFC4EA-508D-4E4F-94B2-8807B3E5B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C4B34DF-4563-44F4-B331-F62CFD49B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247CE8-D349-4320-98C7-0D1D3F508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6118C-FBBC-48DF-A3E5-7A2B857C65F3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0007B9-3FE5-4D45-97D8-F2A2CC7D9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1C71D6-C13F-44D0-82D3-898858718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B0F9-D910-44CA-95A3-18AC712D3E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335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C14CA-D34E-458A-81ED-AE46E4CBE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5054D9-412F-4418-84EF-EF86D083F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73C12E-BC60-4FC2-92C2-25E67BA77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6118C-FBBC-48DF-A3E5-7A2B857C65F3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9625E8-8A3A-47A1-8AA0-582EBB989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DF9C49-78B9-4848-9AA8-57F82FB55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B0F9-D910-44CA-95A3-18AC712D3E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943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6688D-68D7-4598-8171-5486F3972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518557-4FF9-42A0-BD3D-6383A3DE6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B1E988-2D52-48DC-B38A-E4F0C0F68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6118C-FBBC-48DF-A3E5-7A2B857C65F3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AAC34D-DA15-4921-B86B-2E40E726A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F712E9-8C4C-4700-BE93-45BBEAB36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B0F9-D910-44CA-95A3-18AC712D3E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018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E414DC-2F3D-4A62-B477-F657FB4B8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7273E1-CA4E-48FC-A3BD-F994E78EE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810AD11-A38B-43E9-86A5-8377E426FE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F15D1A-28A3-43A4-BDB7-8116B80FE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6118C-FBBC-48DF-A3E5-7A2B857C65F3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A48EC4-620A-43E6-BD8D-888EE9258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EDEAE5-F407-480A-9C0B-31F3A1103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B0F9-D910-44CA-95A3-18AC712D3E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18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761213-C0EB-4928-B310-893D8E99D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8571A9-46DF-4199-8CFA-F466EBACF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EA8B70-34A0-4DA5-9A3A-825CD1D12E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36517B6-AD8D-4022-8B40-1CDB46DD3A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0388266-78E0-4F9E-80A3-3CC2962FFE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3E83542-72A2-4044-8AA3-792068AE5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6118C-FBBC-48DF-A3E5-7A2B857C65F3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75BB7D1-6267-4077-9072-140854778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0C8F5BA-8FC0-4265-ABA6-4B21607A5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B0F9-D910-44CA-95A3-18AC712D3E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154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2F146-D42D-4460-B92E-E65749190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FD8B65D-29AF-4953-B68B-2D6EE8D63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6118C-FBBC-48DF-A3E5-7A2B857C65F3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86700FE-9BB5-4092-A3AD-FD0038A25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667861-B297-4505-B0C1-D6980185D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B0F9-D910-44CA-95A3-18AC712D3E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480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85130F2-0F39-46FB-B497-CAD1B8724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6118C-FBBC-48DF-A3E5-7A2B857C65F3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97AF2F8-6A9F-4C6B-AF0B-92CE10277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ABB586-856D-488B-A1B0-E16A780FB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B0F9-D910-44CA-95A3-18AC712D3E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49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02552C-0818-4F8C-B334-E5C192039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2899A7-19BE-4C6A-A604-A6F672782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951A1B5-2744-4C8B-88D7-62BD84B47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8D227C-D969-498F-BCCD-FE4C071EA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6118C-FBBC-48DF-A3E5-7A2B857C65F3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56774E-B889-4932-994A-02C05BBCF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F9FF75-B0D2-4469-B88F-9DE673989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B0F9-D910-44CA-95A3-18AC712D3E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822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D01A66-6FBD-435E-A0E5-8ADC942F0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21CBFC5-BC5A-47D0-B903-9698738BB9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6C280F-E0E7-4189-927A-0EE1990657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3CC9B3E-8D75-478E-A554-1BB415E9C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6118C-FBBC-48DF-A3E5-7A2B857C65F3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BFE6F0-478F-4141-B51E-0476621C9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766826-88F4-4A81-AAEE-385DE2080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B0F9-D910-44CA-95A3-18AC712D3E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369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8FEEC8-682A-45FC-8F60-B0C4EABB8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467176-2498-42E2-B55F-05550DA98B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23ABD6-5234-4A78-91EF-0C75B1195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6118C-FBBC-48DF-A3E5-7A2B857C65F3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C64D9E-69CB-4C8B-B01E-68EAA0A74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A8D2F8-7A3F-4BD0-93F0-E6D185EFE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B0F9-D910-44CA-95A3-18AC712D3E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06E217E-8667-44C8-AA0B-7A21A1CB92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443311A-8D30-4E09-AD4B-F04C90394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FDA499-3664-4DC9-BC12-36AE1E1FF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6118C-FBBC-48DF-A3E5-7A2B857C65F3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34B29F-3747-4B0E-A8DB-8AED76A5C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EB46E2-AA40-4ABB-9D5C-BD39C0F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B0F9-D910-44CA-95A3-18AC712D3E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83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07EB21-E02D-4405-9C33-47EAC3A15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1896B4-6CA2-4748-9C9F-D7C4338C9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561D40-AFF8-4C0C-BAA8-DCD37F3A4A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6118C-FBBC-48DF-A3E5-7A2B857C65F3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C0BF75-147E-4C51-90E1-59E1F216DA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A62EF3-16E6-4D8C-8EE9-67B1C80FD0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7B0F9-D910-44CA-95A3-18AC712D3E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20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CAF1F-B4C6-4041-AEF8-8406E2A9CE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4786" y="2762053"/>
            <a:ext cx="10722428" cy="2043989"/>
          </a:xfrm>
        </p:spPr>
        <p:txBody>
          <a:bodyPr>
            <a:normAutofit fontScale="90000"/>
          </a:bodyPr>
          <a:lstStyle/>
          <a:p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r>
              <a:rPr lang="ru-RU" sz="2200" dirty="0"/>
              <a:t>       Государственное бюджетное учреждение дополнительного образования</a:t>
            </a:r>
            <a:br>
              <a:rPr lang="ru-RU" sz="2200" dirty="0"/>
            </a:br>
            <a:r>
              <a:rPr lang="ru-RU" sz="2200" dirty="0"/>
              <a:t>"Детский технопарк "</a:t>
            </a:r>
            <a:r>
              <a:rPr lang="ru-RU" sz="2200" dirty="0" err="1"/>
              <a:t>Кванториум</a:t>
            </a:r>
            <a:r>
              <a:rPr lang="ru-RU" sz="2200" dirty="0"/>
              <a:t>"</a:t>
            </a:r>
            <a:br>
              <a:rPr lang="ru-RU" sz="2200" dirty="0"/>
            </a:br>
            <a:br>
              <a:rPr lang="ru-RU" sz="2400" b="1" dirty="0"/>
            </a:b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r>
              <a:rPr lang="ru-RU" sz="4400" b="1" dirty="0"/>
              <a:t>Ответственность родителей за жизнь и здоровье детей во время каникул</a:t>
            </a:r>
            <a:br>
              <a:rPr lang="ru-RU" sz="4400" b="1" dirty="0"/>
            </a:br>
            <a:endParaRPr lang="ru-RU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3C4E39-DFFB-4EA0-ADB3-FAF85618B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627914"/>
            <a:ext cx="9144000" cy="718457"/>
          </a:xfrm>
        </p:spPr>
        <p:txBody>
          <a:bodyPr/>
          <a:lstStyle/>
          <a:p>
            <a:r>
              <a:rPr lang="ru-RU" dirty="0"/>
              <a:t>Волгоград, 2024</a:t>
            </a:r>
          </a:p>
          <a:p>
            <a:endParaRPr lang="ru-RU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C84A802-6425-46F2-9231-F5C8ED688A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2F9452-42EA-4F32-99DC-E2AD481B3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786" y="233633"/>
            <a:ext cx="1244843" cy="118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51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104B46-707A-4458-8D84-363E92AFF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226" y="365126"/>
            <a:ext cx="9515573" cy="8214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/>
              <a:t>Ответственность родителей за жизнь и здоровье детей во время каникул</a:t>
            </a:r>
            <a:endParaRPr lang="ru-RU" sz="3200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B5E8C0-F1C7-4EEF-B1C3-32824701B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6544"/>
            <a:ext cx="10515600" cy="499041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Родители несут полную ответственность за жизнь и здоровье своих детей (согласно ст.63, 65 Семейного кодекса РФ, ст. 5.35 Кодекса Российской Федерации об административных правонарушениях – КоАП РФ).</a:t>
            </a:r>
          </a:p>
          <a:p>
            <a:pPr marL="0" indent="0">
              <a:buNone/>
            </a:pPr>
            <a:r>
              <a:rPr lang="ru-RU" b="1" dirty="0"/>
              <a:t>Дети до 18 лет</a:t>
            </a:r>
            <a:r>
              <a:rPr lang="ru-RU" dirty="0"/>
              <a:t> </a:t>
            </a:r>
            <a:r>
              <a:rPr lang="ru-RU" b="1" dirty="0"/>
              <a:t>с 22 часов до 6 часов</a:t>
            </a:r>
            <a:r>
              <a:rPr lang="ru-RU" dirty="0"/>
              <a:t> по местному времени (ст. 1 Федеральный закон от 24.07.1998 N 124-ФЗ "Об основных гарантиях прав ребенка в Российской Федерации") имеют право находится на улице или в общественных местах (в том числе в кафе) </a:t>
            </a:r>
            <a:r>
              <a:rPr lang="ru-RU" b="1" dirty="0"/>
              <a:t>только в сопровождении взрослых</a:t>
            </a:r>
            <a:r>
              <a:rPr lang="ru-RU" dirty="0"/>
              <a:t>. Ответственность за это несут исключительно родители ребенка.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18AFD0-5E65-4B7D-B6CE-4C981690E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649" y="365126"/>
            <a:ext cx="987124" cy="90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820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A3D5C82-77F8-4241-8E63-E07AA11DB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7460"/>
            <a:ext cx="10515600" cy="4819503"/>
          </a:xfrm>
        </p:spPr>
        <p:txBody>
          <a:bodyPr anchor="b" anchorCtr="1">
            <a:normAutofit/>
          </a:bodyPr>
          <a:lstStyle/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За ненадлежащее исполнение родительских обязанностей </a:t>
            </a:r>
            <a:r>
              <a:rPr lang="ru-RU" b="1" dirty="0"/>
              <a:t>ст. 5.35 КоАП РФ</a:t>
            </a:r>
            <a:r>
              <a:rPr lang="ru-RU" dirty="0"/>
              <a:t> предусмотрена административная ответственность в виде предупреждения или административного </a:t>
            </a:r>
            <a:r>
              <a:rPr lang="ru-RU" b="1" dirty="0"/>
              <a:t>штрафа</a:t>
            </a:r>
            <a:r>
              <a:rPr lang="ru-RU" dirty="0"/>
              <a:t> в размере </a:t>
            </a:r>
            <a:r>
              <a:rPr lang="ru-RU" b="1" dirty="0"/>
              <a:t>от 100 до 500 рублей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За вовлечение несовершеннолетнего в употребление алкогольной и спиртосодержащей продукции, новых потенциально опасных психоактивных веществ или одурманивающих веществ </a:t>
            </a:r>
            <a:r>
              <a:rPr lang="ru-RU" b="1" dirty="0"/>
              <a:t>статьей 6.10 КоАП РФ</a:t>
            </a:r>
            <a:r>
              <a:rPr lang="ru-RU" dirty="0"/>
              <a:t> предусмотрена  ответственность</a:t>
            </a:r>
            <a:br>
              <a:rPr lang="ru-RU" dirty="0"/>
            </a:br>
            <a:r>
              <a:rPr lang="ru-RU" dirty="0"/>
              <a:t>в виде административного </a:t>
            </a:r>
            <a:r>
              <a:rPr lang="ru-RU" b="1" dirty="0"/>
              <a:t>штрафа</a:t>
            </a:r>
            <a:r>
              <a:rPr lang="ru-RU" dirty="0"/>
              <a:t> в размере </a:t>
            </a:r>
            <a:br>
              <a:rPr lang="ru-RU" dirty="0"/>
            </a:br>
            <a:r>
              <a:rPr lang="ru-RU" b="1" dirty="0"/>
              <a:t>от 1 500 до 3 000 рублей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805D8A-F538-4848-A5A4-2535758DD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33155"/>
            <a:ext cx="10492125" cy="117663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C1B2ACC-AD77-42BC-84D6-AFECC7B0C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92" y="4503504"/>
            <a:ext cx="3076339" cy="1994072"/>
          </a:xfrm>
          <a:prstGeom prst="rect">
            <a:avLst/>
          </a:prstGeom>
          <a:effectLst>
            <a:reflection stA="45000" endPos="2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57389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5B89C73-CA5D-47F0-95EB-5DAB322DC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8314"/>
            <a:ext cx="10515600" cy="496864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ru-RU" b="1" dirty="0"/>
          </a:p>
          <a:p>
            <a:pPr marL="0" indent="0" algn="just">
              <a:buNone/>
            </a:pPr>
            <a:r>
              <a:rPr lang="ru-RU" b="1" dirty="0"/>
              <a:t>Ст. 20.22 КоАП РФ </a:t>
            </a:r>
            <a:r>
              <a:rPr lang="ru-RU" dirty="0"/>
              <a:t>предусмотрена административная ответственность за следующие противоправные действия несовершеннолетних лиц: </a:t>
            </a:r>
          </a:p>
          <a:p>
            <a:pPr marL="0" indent="0">
              <a:buNone/>
            </a:pPr>
            <a:r>
              <a:rPr lang="ru-RU" dirty="0"/>
              <a:t>- появление в состоянии опьянения в общественном</a:t>
            </a:r>
            <a:br>
              <a:rPr lang="ru-RU" dirty="0"/>
            </a:br>
            <a:r>
              <a:rPr lang="ru-RU" dirty="0"/>
              <a:t> месте;</a:t>
            </a:r>
          </a:p>
          <a:p>
            <a:pPr>
              <a:buFontTx/>
              <a:buChar char="-"/>
            </a:pPr>
            <a:r>
              <a:rPr lang="ru-RU" dirty="0"/>
              <a:t>распитие алкогольной и спиртосодержащей</a:t>
            </a:r>
            <a:br>
              <a:rPr lang="ru-RU" dirty="0"/>
            </a:br>
            <a:r>
              <a:rPr lang="ru-RU" dirty="0"/>
              <a:t> продукции в общественном месте; </a:t>
            </a:r>
          </a:p>
          <a:p>
            <a:pPr marL="0" indent="0" algn="just">
              <a:buNone/>
            </a:pPr>
            <a:r>
              <a:rPr lang="ru-RU" dirty="0"/>
              <a:t>- потребление одурманивающих веществ в общественном месте.</a:t>
            </a:r>
          </a:p>
          <a:p>
            <a:pPr marL="0" indent="0" algn="just">
              <a:buNone/>
            </a:pPr>
            <a:r>
              <a:rPr lang="ru-RU" dirty="0"/>
              <a:t>что влечет наложение административного </a:t>
            </a:r>
            <a:r>
              <a:rPr lang="ru-RU" b="1" dirty="0"/>
              <a:t>штрафа</a:t>
            </a:r>
            <a:r>
              <a:rPr lang="ru-RU" dirty="0"/>
              <a:t> на родителей или иных законных представителей несовершеннолетних в размере</a:t>
            </a:r>
            <a:r>
              <a:rPr lang="ru-RU" b="1" dirty="0"/>
              <a:t> от 1 500 до 2 000 рублей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021F1A-955F-4AEF-9452-18E826353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75" y="417997"/>
            <a:ext cx="10492125" cy="115516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DFC72D-80CC-4895-8D86-1D2DB926B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0878" y="2953177"/>
            <a:ext cx="2322922" cy="147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66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A0E140A-3FAF-4816-9467-3695E74098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7"/>
            <a:ext cx="10515600" cy="479061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В случае гибели ребенка вследствие грубой недисциплинированности, невнимательности, неосмотрительных действий, поступков и поведения родителей последние могут быть привлечены к уголовной ответственности по </a:t>
            </a:r>
            <a:r>
              <a:rPr lang="ru-RU" b="1" dirty="0"/>
              <a:t>ч. 1 ст. 109 Уголовного кодекса Российской Федерации</a:t>
            </a:r>
            <a:r>
              <a:rPr lang="ru-RU" dirty="0"/>
              <a:t> – </a:t>
            </a:r>
            <a:r>
              <a:rPr lang="ru-RU" b="1" dirty="0"/>
              <a:t>«Причинение смерти по неосторожности»</a:t>
            </a:r>
            <a:r>
              <a:rPr lang="ru-RU" dirty="0"/>
              <a:t>, которой предусмотрены следующие виды наказаний:</a:t>
            </a:r>
          </a:p>
          <a:p>
            <a:pPr marL="0" indent="0">
              <a:buNone/>
            </a:pPr>
            <a:r>
              <a:rPr lang="ru-RU" dirty="0"/>
              <a:t>- исправительные работы на срок до 2 лет,</a:t>
            </a:r>
          </a:p>
          <a:p>
            <a:pPr marL="0" indent="0">
              <a:buNone/>
            </a:pPr>
            <a:r>
              <a:rPr lang="ru-RU" dirty="0"/>
              <a:t>- ограничение свободы на срок до 2 лет,</a:t>
            </a:r>
          </a:p>
          <a:p>
            <a:pPr marL="0" indent="0">
              <a:buNone/>
            </a:pPr>
            <a:r>
              <a:rPr lang="ru-RU" dirty="0"/>
              <a:t>- принудительные работы на срок до 2 лет,</a:t>
            </a:r>
          </a:p>
          <a:p>
            <a:pPr marL="0" indent="0">
              <a:buNone/>
            </a:pPr>
            <a:r>
              <a:rPr lang="ru-RU" dirty="0"/>
              <a:t>- лишение свободы на срок до 2 лет. </a:t>
            </a:r>
          </a:p>
          <a:p>
            <a:pPr algn="just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FAC8B5-AAF1-49BD-AC09-0FD9BE74A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75" y="309842"/>
            <a:ext cx="10492125" cy="115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175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20ED960-F87A-4C78-A2AF-73EE980FA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5342"/>
            <a:ext cx="10515600" cy="473162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Источником повышенной опасности для детей являются велосипеды и получившие, на сегодняшний день, распространение </a:t>
            </a:r>
            <a:r>
              <a:rPr lang="ru-RU" b="1" dirty="0"/>
              <a:t>средства индивидуальной мобильности </a:t>
            </a:r>
            <a:r>
              <a:rPr lang="ru-RU" dirty="0"/>
              <a:t>(</a:t>
            </a:r>
            <a:r>
              <a:rPr lang="ru-RU" b="1" dirty="0"/>
              <a:t>СИМ</a:t>
            </a:r>
            <a:r>
              <a:rPr lang="ru-RU" dirty="0"/>
              <a:t>: </a:t>
            </a:r>
            <a:r>
              <a:rPr lang="ru-RU" dirty="0" err="1"/>
              <a:t>электросамокаты</a:t>
            </a:r>
            <a:r>
              <a:rPr lang="ru-RU" dirty="0"/>
              <a:t>, </a:t>
            </a:r>
            <a:r>
              <a:rPr lang="ru-RU" dirty="0" err="1"/>
              <a:t>электроскейтборды</a:t>
            </a:r>
            <a:r>
              <a:rPr lang="ru-RU" dirty="0"/>
              <a:t>, </a:t>
            </a:r>
            <a:r>
              <a:rPr lang="ru-RU" dirty="0" err="1"/>
              <a:t>гироскутеры</a:t>
            </a:r>
            <a:r>
              <a:rPr lang="ru-RU" dirty="0"/>
              <a:t>, </a:t>
            </a:r>
            <a:r>
              <a:rPr lang="ru-RU" dirty="0" err="1"/>
              <a:t>сигвеи</a:t>
            </a:r>
            <a:r>
              <a:rPr lang="ru-RU" dirty="0"/>
              <a:t>, </a:t>
            </a:r>
            <a:r>
              <a:rPr lang="ru-RU" dirty="0" err="1"/>
              <a:t>моноколеса</a:t>
            </a:r>
            <a:r>
              <a:rPr lang="ru-RU" dirty="0"/>
              <a:t> и иные аналогичные средства передвижения).</a:t>
            </a:r>
          </a:p>
          <a:p>
            <a:pPr marL="0" indent="0" algn="just">
              <a:buNone/>
            </a:pPr>
            <a:r>
              <a:rPr lang="ru-RU" dirty="0"/>
              <a:t>За нарушения правил дорожного движения, в зависимости от степени и формы вины, наличия и характера вредоносных последствий, может наступить:</a:t>
            </a:r>
          </a:p>
          <a:p>
            <a:pPr marL="0" indent="0" algn="just">
              <a:buNone/>
            </a:pPr>
            <a:r>
              <a:rPr lang="ru-RU" dirty="0"/>
              <a:t>- административная ответственность,</a:t>
            </a:r>
          </a:p>
          <a:p>
            <a:pPr marL="0" indent="0" algn="just">
              <a:buNone/>
            </a:pPr>
            <a:r>
              <a:rPr lang="ru-RU" dirty="0"/>
              <a:t>- уголовная ответственность,</a:t>
            </a:r>
          </a:p>
          <a:p>
            <a:pPr marL="0" indent="0" algn="just">
              <a:buNone/>
            </a:pPr>
            <a:r>
              <a:rPr lang="ru-RU" dirty="0"/>
              <a:t>- гражданская ответственность.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0CF50B-B781-411B-8D2C-2295870DC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75" y="312454"/>
            <a:ext cx="10492125" cy="1155164"/>
          </a:xfrm>
          <a:prstGeom prst="rect">
            <a:avLst/>
          </a:prstGeom>
        </p:spPr>
      </p:pic>
      <p:pic>
        <p:nvPicPr>
          <p:cNvPr id="1028" name="Picture 4" descr="Самокат для двоих мама и ребенок (взрослый и ребенок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637" y="4059147"/>
            <a:ext cx="2511334" cy="267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835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4409B21-A343-40EC-B2D4-4EB858748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8314"/>
            <a:ext cx="10515600" cy="49686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Родители (законные представители) несовершеннолетних лиц, за нарушение правил дорожного движения могут быть привлечены к </a:t>
            </a:r>
            <a:r>
              <a:rPr lang="ru-RU" b="1" dirty="0"/>
              <a:t>административной ответственности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- за передачу управления транспортным </a:t>
            </a:r>
            <a:br>
              <a:rPr lang="ru-RU" dirty="0"/>
            </a:br>
            <a:r>
              <a:rPr lang="ru-RU" dirty="0"/>
              <a:t>средством  лицу, не имеющему права управления</a:t>
            </a:r>
            <a:br>
              <a:rPr lang="ru-RU" dirty="0"/>
            </a:br>
            <a:r>
              <a:rPr lang="ru-RU" dirty="0"/>
              <a:t> по </a:t>
            </a:r>
            <a:r>
              <a:rPr lang="ru-RU" b="1" dirty="0"/>
              <a:t>ч. 3 ст. 12.7 КоАП РФ (штраф 30 000 рублей)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r>
              <a:rPr lang="ru-RU" dirty="0"/>
              <a:t>- за передачу управления транспортным средством несовершеннолетнему, находящемуся в состоянии опьянения по </a:t>
            </a:r>
            <a:r>
              <a:rPr lang="ru-RU" b="1" dirty="0"/>
              <a:t>ч.2 ст.12.8 КоАП РФ (штраф 30 000 рублей, </a:t>
            </a:r>
            <a:r>
              <a:rPr lang="ru-RU" dirty="0"/>
              <a:t>либо</a:t>
            </a:r>
            <a:r>
              <a:rPr lang="ru-RU" b="1" dirty="0"/>
              <a:t> лишение права управления сроком от 1,5 до 2 лет)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B643D6-775D-4ED9-9225-70CF0D697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75" y="417997"/>
            <a:ext cx="10492125" cy="115516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4344508-4F72-496D-9077-FA759FC32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6099" y="2514599"/>
            <a:ext cx="2737701" cy="182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76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4D89221-CBFB-4218-9EDC-46E8720F4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571"/>
            <a:ext cx="10515600" cy="4707392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/>
              <a:t>Лица, ведущие СИМ, в том числе несовершеннолетние, за нарушения Правил дорожного движения могут быть привлечены к административной ответственности: </a:t>
            </a:r>
          </a:p>
          <a:p>
            <a:pPr>
              <a:buFontTx/>
              <a:buChar char="-"/>
            </a:pPr>
            <a:r>
              <a:rPr lang="ru-RU" dirty="0"/>
              <a:t>за езду вдвоем на одном самокате, превышение</a:t>
            </a:r>
            <a:br>
              <a:rPr lang="ru-RU" dirty="0"/>
            </a:br>
            <a:r>
              <a:rPr lang="ru-RU" dirty="0"/>
              <a:t> скорости или выезд на дорогу, где нельзя </a:t>
            </a:r>
            <a:br>
              <a:rPr lang="ru-RU" dirty="0"/>
            </a:br>
            <a:r>
              <a:rPr lang="ru-RU" dirty="0"/>
              <a:t>передвигаться на СИМ, налагается </a:t>
            </a:r>
            <a:r>
              <a:rPr lang="ru-RU" b="1" dirty="0"/>
              <a:t>штраф 800 руб.</a:t>
            </a:r>
            <a:br>
              <a:rPr lang="ru-RU" b="1" dirty="0"/>
            </a:br>
            <a:r>
              <a:rPr lang="ru-RU" b="1" dirty="0"/>
              <a:t>(ч. 2 ст. 12.29 КоАП РФ)</a:t>
            </a:r>
            <a:r>
              <a:rPr lang="ru-RU" dirty="0"/>
              <a:t>. На </a:t>
            </a:r>
            <a:r>
              <a:rPr lang="ru-RU" dirty="0" err="1"/>
              <a:t>электросамокатах</a:t>
            </a:r>
            <a:r>
              <a:rPr lang="ru-RU" dirty="0"/>
              <a:t> запрещено перевозить пассажиров – то есть ездить вдвоем на одном транспорте.</a:t>
            </a:r>
          </a:p>
          <a:p>
            <a:pPr algn="just">
              <a:buFontTx/>
              <a:buChar char="-"/>
            </a:pPr>
            <a:r>
              <a:rPr lang="ru-RU" b="1" dirty="0"/>
              <a:t>штраф</a:t>
            </a:r>
            <a:r>
              <a:rPr lang="ru-RU" dirty="0"/>
              <a:t> в размере </a:t>
            </a:r>
            <a:r>
              <a:rPr lang="ru-RU" b="1" dirty="0"/>
              <a:t>1000 - 1500 руб. </a:t>
            </a:r>
            <a:r>
              <a:rPr lang="ru-RU" dirty="0"/>
              <a:t>налагается за езду в состоянии опьянения (</a:t>
            </a:r>
            <a:r>
              <a:rPr lang="ru-RU" b="1" dirty="0"/>
              <a:t>ч.3 ст. 12.29 КоАП РФ</a:t>
            </a:r>
            <a:r>
              <a:rPr lang="ru-RU" dirty="0"/>
              <a:t>) или причинение вреда здоровью человека легкой или средней тяжести по неосторожности (</a:t>
            </a:r>
            <a:r>
              <a:rPr lang="ru-RU" b="1" dirty="0"/>
              <a:t>ч.2 ст.12.20 КоАП РФ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F9EF56-A476-4693-A040-DE8863FA5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4407"/>
            <a:ext cx="10492125" cy="1155164"/>
          </a:xfrm>
          <a:prstGeom prst="rect">
            <a:avLst/>
          </a:prstGeom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14C2AAB7-2E51-44C2-8EFA-C6058CDCB7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B5619E-FBA9-4BC7-963F-41CDCBC17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221" y="2187019"/>
            <a:ext cx="2525690" cy="163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38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F8561C8-133C-4103-A563-3AE15E8F2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229"/>
            <a:ext cx="10515600" cy="4674734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- за нарушение правил дорожного движения повлекшее по неосторожности причинение легкого или средней тяжести вреда здоровью потерпевшего налагается </a:t>
            </a:r>
            <a:r>
              <a:rPr lang="ru-RU" b="1" dirty="0"/>
              <a:t>штраф </a:t>
            </a:r>
            <a:r>
              <a:rPr lang="ru-RU" dirty="0"/>
              <a:t>в размере </a:t>
            </a:r>
            <a:r>
              <a:rPr lang="ru-RU" b="1" dirty="0"/>
              <a:t>1000 руб. (ч. 2 ст. 12.30 КоАП РФ)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r>
              <a:rPr lang="ru-RU" dirty="0"/>
              <a:t>Несовершеннолетний, достигший возраста</a:t>
            </a:r>
            <a:r>
              <a:rPr lang="ru-RU" b="1" dirty="0"/>
              <a:t> 16 лет</a:t>
            </a:r>
            <a:r>
              <a:rPr lang="ru-RU" dirty="0"/>
              <a:t>, может быть привлечен к административной ответственности за все нарушения Правил дорожного движения включая управление в состоянии опьянения, однако для несовершеннолетних отсутствует наказание в виде административного ареста.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184D18-7CCE-4E36-892D-41C8033B0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4407"/>
            <a:ext cx="10492125" cy="115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35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3F3F87D-415E-481C-995F-543C4DC73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4886"/>
            <a:ext cx="10515600" cy="464207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Причинение тяжкого вреда здоровью или смерти в результате нарушений правил дорожного движения влечет уголовную ответственность по </a:t>
            </a:r>
            <a:r>
              <a:rPr lang="ru-RU" b="1" dirty="0"/>
              <a:t>ст. 264 УК РФ «Нарушение правил дорожного движения и эксплуатации транспортных средств»</a:t>
            </a:r>
            <a:r>
              <a:rPr lang="ru-RU" dirty="0"/>
              <a:t>, которой предусмотрены следующие виды наказаний: </a:t>
            </a:r>
          </a:p>
          <a:p>
            <a:pPr marL="0" indent="0" algn="just">
              <a:buNone/>
            </a:pPr>
            <a:r>
              <a:rPr lang="ru-RU" dirty="0"/>
              <a:t>- ограничение свободы на срок до 3 лет,</a:t>
            </a:r>
          </a:p>
          <a:p>
            <a:pPr marL="0" indent="0" algn="just">
              <a:buNone/>
            </a:pPr>
            <a:r>
              <a:rPr lang="ru-RU" dirty="0"/>
              <a:t>- принудительные работы на срок до 5 лет,</a:t>
            </a:r>
          </a:p>
          <a:p>
            <a:pPr marL="0" indent="0" algn="just">
              <a:buNone/>
            </a:pPr>
            <a:r>
              <a:rPr lang="ru-RU" dirty="0"/>
              <a:t>- арест на срок до 6 месяцев, </a:t>
            </a:r>
          </a:p>
          <a:p>
            <a:pPr marL="0" indent="0" algn="just">
              <a:buNone/>
            </a:pPr>
            <a:r>
              <a:rPr lang="ru-RU" dirty="0"/>
              <a:t>- лишение свободы на срок до 9 лет,</a:t>
            </a:r>
          </a:p>
          <a:p>
            <a:pPr marL="0" indent="0" algn="just">
              <a:buNone/>
            </a:pPr>
            <a:r>
              <a:rPr lang="ru-RU" dirty="0"/>
              <a:t>- лишение права управлять транспортным средством на срок до 3 лет.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907C8C-AB25-4531-9795-99FED76B2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4407"/>
            <a:ext cx="10492125" cy="115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21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B034EC4-754D-4BCF-9459-BA5427ED9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8058"/>
            <a:ext cx="10515600" cy="484890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К гражданской ответственности за нарушение правил дорожного движения могут быть привлечены и родители (законные представители) и сами несовершеннолетние. </a:t>
            </a:r>
          </a:p>
          <a:p>
            <a:pPr marL="0" indent="0" algn="just">
              <a:buNone/>
            </a:pPr>
            <a:r>
              <a:rPr lang="ru-RU" dirty="0"/>
              <a:t>За вред, причиненный несовершеннолетним, не достигшим 14 лет, отвечают его родители или опекуны. В соответствии со </a:t>
            </a:r>
            <a:r>
              <a:rPr lang="ru-RU" b="1" dirty="0"/>
              <a:t>ст. 1074 Гражданского кодекса РФ</a:t>
            </a:r>
            <a:r>
              <a:rPr lang="ru-RU" dirty="0"/>
              <a:t> несовершеннолетние в возрасте от 14 до 18 лет самостоятельно несут ответственность за причиненный вред. В случае, когда у несовершеннолетнего в возрасте от 14 до 18 лет нет доходов или иного имущества, достаточных для возмещения вреда, вред должен быть возмещен полностью или в недостающей части его родителями или иными законными представителями.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139C77-33AD-46BF-89C3-8CAA935C6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4407"/>
            <a:ext cx="10492125" cy="115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C3CF03F-2AEC-4CA0-84F8-3918F7D86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sz="3600" b="1" dirty="0"/>
              <a:t>Помните - сохранение жизни и здоровья детей - главная обязанность родителей!</a:t>
            </a:r>
            <a:endParaRPr lang="ru-RU" sz="3600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E6A70A-91DD-4339-9DA4-9933C6F6F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2219" y="314632"/>
            <a:ext cx="2487561" cy="248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3952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910</Words>
  <Application>Microsoft Office PowerPoint</Application>
  <PresentationFormat>Широкоэкранный</PresentationFormat>
  <Paragraphs>46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            Государственное бюджетное учреждение дополнительного образования "Детский технопарк "Кванториум"        Ответственность родителей за жизнь и здоровье детей во время каникул </vt:lpstr>
      <vt:lpstr>Ответственность родителей за жизнь и здоровье детей во время каникул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учреждение дополнительного образования "Детский технопарк "Кванториум"  Ответственность родителей за жизнь и здоровье детей во время каникул.</dc:title>
  <dc:creator>home</dc:creator>
  <cp:lastModifiedBy>home</cp:lastModifiedBy>
  <cp:revision>12</cp:revision>
  <dcterms:created xsi:type="dcterms:W3CDTF">2024-05-01T13:24:54Z</dcterms:created>
  <dcterms:modified xsi:type="dcterms:W3CDTF">2024-05-02T12:21:00Z</dcterms:modified>
</cp:coreProperties>
</file>